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  <p:sldMasterId id="2147483666" r:id="rId3"/>
  </p:sldMasterIdLst>
  <p:notesMasterIdLst>
    <p:notesMasterId r:id="rId30"/>
  </p:notesMasterIdLst>
  <p:sldIdLst>
    <p:sldId id="989" r:id="rId4"/>
    <p:sldId id="1036" r:id="rId5"/>
    <p:sldId id="1035" r:id="rId6"/>
    <p:sldId id="256" r:id="rId7"/>
    <p:sldId id="958" r:id="rId8"/>
    <p:sldId id="985" r:id="rId9"/>
    <p:sldId id="959" r:id="rId10"/>
    <p:sldId id="962" r:id="rId11"/>
    <p:sldId id="451" r:id="rId12"/>
    <p:sldId id="986" r:id="rId13"/>
    <p:sldId id="990" r:id="rId14"/>
    <p:sldId id="952" r:id="rId15"/>
    <p:sldId id="1038" r:id="rId16"/>
    <p:sldId id="1039" r:id="rId17"/>
    <p:sldId id="970" r:id="rId18"/>
    <p:sldId id="971" r:id="rId19"/>
    <p:sldId id="980" r:id="rId20"/>
    <p:sldId id="954" r:id="rId21"/>
    <p:sldId id="955" r:id="rId22"/>
    <p:sldId id="972" r:id="rId23"/>
    <p:sldId id="1040" r:id="rId24"/>
    <p:sldId id="1041" r:id="rId25"/>
    <p:sldId id="1042" r:id="rId26"/>
    <p:sldId id="1043" r:id="rId27"/>
    <p:sldId id="1044" r:id="rId28"/>
    <p:sldId id="1045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ien-Ju Ho" initials="CH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266"/>
    <p:restoredTop sz="80748"/>
  </p:normalViewPr>
  <p:slideViewPr>
    <p:cSldViewPr snapToGrid="0" snapToObjects="1">
      <p:cViewPr varScale="1">
        <p:scale>
          <a:sx n="102" d="100"/>
          <a:sy n="102" d="100"/>
        </p:scale>
        <p:origin x="215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commentAuthors" Target="commentAuthor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D93BB2-0CF2-674C-A455-8A0DAB3DFFE0}" type="datetimeFigureOut">
              <a:rPr lang="en-US" smtClean="0"/>
              <a:t>10/24/22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1B5F32-EE00-0545-A6AA-EA024B23A8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613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6572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5598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2190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10/24/22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5669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10/24/22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446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10/24/22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7823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243227" y="598289"/>
            <a:ext cx="9705547" cy="11079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761587" y="3701356"/>
            <a:ext cx="10668825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10/24/22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385193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835348" y="598289"/>
            <a:ext cx="6521303" cy="778996"/>
          </a:xfrm>
        </p:spPr>
        <p:txBody>
          <a:bodyPr lIns="0" tIns="0" rIns="0" bIns="0"/>
          <a:lstStyle>
            <a:lvl1pPr>
              <a:defRPr sz="5062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435298" y="2393156"/>
            <a:ext cx="9321403" cy="454420"/>
          </a:xfrm>
        </p:spPr>
        <p:txBody>
          <a:bodyPr lIns="0" tIns="0" rIns="0" bIns="0"/>
          <a:lstStyle>
            <a:lvl1pPr>
              <a:defRPr sz="2953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10/24/22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382291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835348" y="598289"/>
            <a:ext cx="6521303" cy="778996"/>
          </a:xfrm>
        </p:spPr>
        <p:txBody>
          <a:bodyPr lIns="0" tIns="0" rIns="0" bIns="0"/>
          <a:lstStyle>
            <a:lvl1pPr>
              <a:defRPr sz="5062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10/24/22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021399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835348" y="598289"/>
            <a:ext cx="6521303" cy="778996"/>
          </a:xfrm>
        </p:spPr>
        <p:txBody>
          <a:bodyPr lIns="0" tIns="0" rIns="0" bIns="0"/>
          <a:lstStyle>
            <a:lvl1pPr>
              <a:defRPr sz="5062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10/24/22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906080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10/24/22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419516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30C29-07CE-5C45-ADF5-4E55A22C3D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E141F0-CBAE-9946-9493-E4BA52CCDF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FE7C94-A3F3-B446-98B2-45AAA48D7D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10/24/22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F92D3B-1474-8C4D-AFFD-5E91D290F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8EE5A8-607F-A041-B52A-093A00E29E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10887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94C51F-90BC-7C45-9EEE-49B0BDA2A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922735-050C-EE47-A6D2-2188FD858B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C9D414-8551-5647-830B-96D93761FA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10/24/22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0F427E-CDFF-234A-AE13-7231FB7821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5DEE31-7400-B448-B539-41CA289C9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11484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F909F3-6D5E-9245-84CD-8A3764A5A4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F47768-3AFE-CC4F-BB80-1DF09A7ED1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960323-B7BD-CF45-8826-EB5B68322D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10/24/22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918891-CB99-5342-81D3-7C7178025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1B831A-BA96-0F48-86FE-BC9440E6F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7182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10/24/22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81235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3CB83-A120-8D45-B4C9-214D2862E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301F9B-E8B2-F54C-A2D1-DE834AC667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FEED66-0D24-C049-836C-C8194CE86D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674BC1-FAC5-614F-B1EE-97AF538A58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10/24/22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28393D-9D37-D24E-A9F7-034E9549A5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CBBD4F-8CA6-9948-AE43-5C9BA4C518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31037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32041-E405-E642-8F56-EA7169AFB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AAA49E-992E-934D-A958-D7A18762BC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D09AC3-F9BA-6448-B454-EA51862E37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93D2A3-A591-364D-8C96-ABBCF5E8C8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F29CBD-9F07-094F-BE52-601079B495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5DA17DB-295C-1642-8EB0-32545B7039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10/24/22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32C3794-6462-3541-84AF-BFA3EF342B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9405F87-5B94-8047-BF2E-B49BBEA82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12492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493EE-95CA-E248-B631-2C6D64CA8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DE0FC8-FC9F-604F-8DC5-0C7FBC1FF8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10/24/22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BE9588-A8B9-E940-B7AB-E9883DCF29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9D25A9-B9AE-FC43-B324-C63E99B3C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02791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5174A-90F6-AF4F-9FC0-30CAFF9F9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10/24/22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B338A9-5CE6-094C-B90B-63B1686C68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44FCD0-B984-FF4D-9E7C-8CD40F858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11114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22866E-F6F6-CF4C-BCB9-BCCADA2A5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D4BDA2-A287-CA47-8C1E-DCDA75429A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A00034-615B-7A44-9EA8-25C96148D6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16C90B-1908-3E46-9F03-6079DBF79C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10/24/22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1CBACB-DC1C-7247-B30F-1E3C907BD2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26DA20-D498-E94E-BF80-7772EE6C3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59714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AFD01-863B-D042-9A94-E409D2FB8C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FCBFBE0-3B89-E549-8FED-BFADAD4F0E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A4E17A-035E-004A-878B-764ABC317B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E8FA9F-6AC3-9D41-969B-D6BEA1F64C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10/24/22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563734-3037-D349-AE0B-75ABBC258C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0E9E43-FE90-0D44-8348-BE5DF0076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8124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78E36-892C-EF45-AF7D-1D61626FB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24CB2B-12A6-BC45-965C-9A99F8CB29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CDBE10-00E1-4F45-9C92-7EA55FF7E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10/24/22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D0DFE8-A5D1-3747-9403-4DFAF23F93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DBAB40-6C51-2948-850C-43E6FEF05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7454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5C57E67-C635-0749-8FE4-5340176E33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57282B-A6AF-2D4A-A7BA-C41F1B7F11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156BC2-C57E-D84D-BC8E-C24FF147F1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10/24/22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913758-D16A-E64B-BA4F-99E2E4DB4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011BED-48C9-8444-BC80-7485DA756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8880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10/24/22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348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10/24/22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680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10/24/22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864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10/24/22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35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10/24/22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237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10/24/22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2851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10/24/22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619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4E38F9-AF6C-4941-9980-A5BFFCFC0FDD}" type="datetimeFigureOut">
              <a:rPr lang="en-US" smtClean="0"/>
              <a:t>10/24/22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070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835348" y="598289"/>
            <a:ext cx="6521303" cy="11079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2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435298" y="2393156"/>
            <a:ext cx="9321403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2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10/24/22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82019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321457">
        <a:defRPr>
          <a:latin typeface="+mn-lt"/>
          <a:ea typeface="+mn-ea"/>
          <a:cs typeface="+mn-cs"/>
        </a:defRPr>
      </a:lvl2pPr>
      <a:lvl3pPr marL="642915">
        <a:defRPr>
          <a:latin typeface="+mn-lt"/>
          <a:ea typeface="+mn-ea"/>
          <a:cs typeface="+mn-cs"/>
        </a:defRPr>
      </a:lvl3pPr>
      <a:lvl4pPr marL="964372">
        <a:defRPr>
          <a:latin typeface="+mn-lt"/>
          <a:ea typeface="+mn-ea"/>
          <a:cs typeface="+mn-cs"/>
        </a:defRPr>
      </a:lvl4pPr>
      <a:lvl5pPr marL="1285829">
        <a:defRPr>
          <a:latin typeface="+mn-lt"/>
          <a:ea typeface="+mn-ea"/>
          <a:cs typeface="+mn-cs"/>
        </a:defRPr>
      </a:lvl5pPr>
      <a:lvl6pPr marL="1607287">
        <a:defRPr>
          <a:latin typeface="+mn-lt"/>
          <a:ea typeface="+mn-ea"/>
          <a:cs typeface="+mn-cs"/>
        </a:defRPr>
      </a:lvl6pPr>
      <a:lvl7pPr marL="1928744">
        <a:defRPr>
          <a:latin typeface="+mn-lt"/>
          <a:ea typeface="+mn-ea"/>
          <a:cs typeface="+mn-cs"/>
        </a:defRPr>
      </a:lvl7pPr>
      <a:lvl8pPr marL="2250201">
        <a:defRPr>
          <a:latin typeface="+mn-lt"/>
          <a:ea typeface="+mn-ea"/>
          <a:cs typeface="+mn-cs"/>
        </a:defRPr>
      </a:lvl8pPr>
      <a:lvl9pPr marL="2571659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321457">
        <a:defRPr>
          <a:latin typeface="+mn-lt"/>
          <a:ea typeface="+mn-ea"/>
          <a:cs typeface="+mn-cs"/>
        </a:defRPr>
      </a:lvl2pPr>
      <a:lvl3pPr marL="642915">
        <a:defRPr>
          <a:latin typeface="+mn-lt"/>
          <a:ea typeface="+mn-ea"/>
          <a:cs typeface="+mn-cs"/>
        </a:defRPr>
      </a:lvl3pPr>
      <a:lvl4pPr marL="964372">
        <a:defRPr>
          <a:latin typeface="+mn-lt"/>
          <a:ea typeface="+mn-ea"/>
          <a:cs typeface="+mn-cs"/>
        </a:defRPr>
      </a:lvl4pPr>
      <a:lvl5pPr marL="1285829">
        <a:defRPr>
          <a:latin typeface="+mn-lt"/>
          <a:ea typeface="+mn-ea"/>
          <a:cs typeface="+mn-cs"/>
        </a:defRPr>
      </a:lvl5pPr>
      <a:lvl6pPr marL="1607287">
        <a:defRPr>
          <a:latin typeface="+mn-lt"/>
          <a:ea typeface="+mn-ea"/>
          <a:cs typeface="+mn-cs"/>
        </a:defRPr>
      </a:lvl6pPr>
      <a:lvl7pPr marL="1928744">
        <a:defRPr>
          <a:latin typeface="+mn-lt"/>
          <a:ea typeface="+mn-ea"/>
          <a:cs typeface="+mn-cs"/>
        </a:defRPr>
      </a:lvl7pPr>
      <a:lvl8pPr marL="2250201">
        <a:defRPr>
          <a:latin typeface="+mn-lt"/>
          <a:ea typeface="+mn-ea"/>
          <a:cs typeface="+mn-cs"/>
        </a:defRPr>
      </a:lvl8pPr>
      <a:lvl9pPr marL="2571659">
        <a:defRPr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1F1EC47-D99F-0047-967F-C5943E4D4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D75158-7F36-2743-A7AA-4471684865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78E0F3-9D94-034E-8E49-DF9FFF2C87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47A0CB-6707-F448-AC12-E69D65832441}" type="datetimeFigureOut">
              <a:rPr lang="en-US" smtClean="0"/>
              <a:t>10/24/22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063CB5-1D63-1C43-8E1D-39AD17DD61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212A63-9E81-654F-BB67-8639667458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163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7" Type="http://schemas.openxmlformats.org/officeDocument/2006/relationships/image" Target="../media/image14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tiff"/><Relationship Id="rId5" Type="http://schemas.openxmlformats.org/officeDocument/2006/relationships/image" Target="../media/image12.tiff"/><Relationship Id="rId4" Type="http://schemas.openxmlformats.org/officeDocument/2006/relationships/image" Target="../media/image11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8ABDA-1379-5946-BFAA-150B99EDC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Logistics: Project Milestone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37C852-6C6A-C745-9C09-FA5FFD6999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19239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Milestone 2: Due Nov 4</a:t>
            </a:r>
          </a:p>
          <a:p>
            <a:pPr lvl="1"/>
            <a:r>
              <a:rPr lang="en-US" dirty="0"/>
              <a:t>Summarize your progress</a:t>
            </a:r>
          </a:p>
          <a:p>
            <a:pPr lvl="2"/>
            <a:r>
              <a:rPr lang="en-US" dirty="0"/>
              <a:t>Should make enough progress to know </a:t>
            </a:r>
            <a:r>
              <a:rPr lang="en-US" b="1" dirty="0">
                <a:solidFill>
                  <a:schemeClr val="accent1"/>
                </a:solidFill>
              </a:rPr>
              <a:t>whether the project is feasible</a:t>
            </a:r>
            <a:endParaRPr lang="en-US" dirty="0"/>
          </a:p>
          <a:p>
            <a:pPr lvl="1"/>
            <a:r>
              <a:rPr lang="en-US" dirty="0"/>
              <a:t>Last chance to convert a research project to an extensive literature survey</a:t>
            </a:r>
          </a:p>
          <a:p>
            <a:endParaRPr lang="en-US" dirty="0"/>
          </a:p>
          <a:p>
            <a:r>
              <a:rPr lang="en-US" dirty="0"/>
              <a:t>Midterm Pitch: Nov 1 (Tue), in lecture</a:t>
            </a:r>
          </a:p>
          <a:p>
            <a:pPr lvl="1"/>
            <a:r>
              <a:rPr lang="en-US" dirty="0"/>
              <a:t>Opportunity to engage other classmates</a:t>
            </a:r>
          </a:p>
          <a:p>
            <a:pPr lvl="1"/>
            <a:r>
              <a:rPr lang="en-US" dirty="0"/>
              <a:t>Format</a:t>
            </a:r>
          </a:p>
          <a:p>
            <a:pPr lvl="2"/>
            <a:r>
              <a:rPr lang="en-US" dirty="0"/>
              <a:t>Every group gives a 1-min elevator pitch about their projects</a:t>
            </a:r>
          </a:p>
          <a:p>
            <a:pPr lvl="2"/>
            <a:r>
              <a:rPr lang="en-US" dirty="0"/>
              <a:t>Data collection: Sign up by tomorrow if you want to collect data from the entire class</a:t>
            </a:r>
          </a:p>
          <a:p>
            <a:pPr lvl="2"/>
            <a:r>
              <a:rPr lang="en-US" dirty="0"/>
              <a:t>Group discussions</a:t>
            </a:r>
          </a:p>
          <a:p>
            <a:pPr lvl="3"/>
            <a:r>
              <a:rPr lang="en-US" dirty="0"/>
              <a:t>Three big groups, with 3~4 teams per group</a:t>
            </a:r>
          </a:p>
          <a:p>
            <a:pPr lvl="3"/>
            <a:r>
              <a:rPr lang="en-US" dirty="0"/>
              <a:t>Each team gets </a:t>
            </a:r>
            <a:r>
              <a:rPr lang="en-US" dirty="0">
                <a:solidFill>
                  <a:schemeClr val="accent2"/>
                </a:solidFill>
              </a:rPr>
              <a:t>10~12 minutes </a:t>
            </a:r>
            <a:r>
              <a:rPr lang="en-US" dirty="0"/>
              <a:t>of time from other teams</a:t>
            </a:r>
            <a:endParaRPr lang="en-US" dirty="0">
              <a:solidFill>
                <a:schemeClr val="accent2"/>
              </a:solidFill>
            </a:endParaRPr>
          </a:p>
          <a:p>
            <a:pPr lvl="2"/>
            <a:r>
              <a:rPr lang="en-US" dirty="0"/>
              <a:t>Everyone is expected to attend</a:t>
            </a:r>
          </a:p>
        </p:txBody>
      </p:sp>
    </p:spTree>
    <p:extLst>
      <p:ext uri="{BB962C8B-B14F-4D97-AF65-F5344CB8AC3E}">
        <p14:creationId xmlns:p14="http://schemas.microsoft.com/office/powerpoint/2010/main" val="39321500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9A6F95-1425-9B46-9C86-F49AE5B1C6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Expert Sourcing and Teams 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C46812-C0EA-3742-BE08-12CD9D6D78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88117"/>
          </a:xfrm>
        </p:spPr>
        <p:txBody>
          <a:bodyPr>
            <a:normAutofit/>
          </a:bodyPr>
          <a:lstStyle/>
          <a:p>
            <a:r>
              <a:rPr lang="en-US" dirty="0"/>
              <a:t>Dynamically assembling a team of experts from crowd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AE386E-ECAD-9847-821F-F281B476CE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0310" y="2397341"/>
            <a:ext cx="6464300" cy="421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664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35CAE0-05A3-7447-A015-8D0F1982E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Collaborative Argumentation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DC1321-7A01-4444-8839-35FC711D4A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D2A20B-8708-2841-A267-57301F3ABF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916" y="1690688"/>
            <a:ext cx="8475945" cy="31431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4E4F656-4CE1-5F4C-A37C-E97C4B0D51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6579" y="3368868"/>
            <a:ext cx="5786799" cy="3230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167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1360150" cy="2852737"/>
          </a:xfrm>
        </p:spPr>
        <p:txBody>
          <a:bodyPr/>
          <a:lstStyle/>
          <a:p>
            <a:r>
              <a:rPr lang="en-US" dirty="0"/>
              <a:t>Peer Instruction:</a:t>
            </a:r>
            <a:br>
              <a:rPr lang="en-US" dirty="0"/>
            </a:br>
            <a:r>
              <a:rPr lang="en-US" dirty="0"/>
              <a:t>Communication helps in education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49128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055E0D-CFB5-424B-8EC3-C2F97972A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Peer Instruction Works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633A22-2541-8941-B465-3305910A4E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8400" y="2211365"/>
            <a:ext cx="1904288" cy="18214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339927C-83FA-BF44-875C-42560614E7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7360" y="1549492"/>
            <a:ext cx="2417609" cy="15726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F9518BE-DD74-0D45-B2D8-D5DA9EF46C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62587" y="3118338"/>
            <a:ext cx="1334103" cy="137784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8180E90-DF00-B940-9288-6B225E4350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2673" y="5092752"/>
            <a:ext cx="3018134" cy="1662161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FC9FACF-F4A1-954C-BB45-9EC696DD6429}"/>
              </a:ext>
            </a:extLst>
          </p:cNvPr>
          <p:cNvGrpSpPr/>
          <p:nvPr/>
        </p:nvGrpSpPr>
        <p:grpSpPr>
          <a:xfrm>
            <a:off x="2229314" y="4954840"/>
            <a:ext cx="3211101" cy="1771514"/>
            <a:chOff x="2312096" y="4646635"/>
            <a:chExt cx="1981200" cy="102870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BBA6BE2-24BC-1B48-8E39-ABE72A9A204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312096" y="5065735"/>
              <a:ext cx="1981200" cy="60960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70AC57FC-D5A4-E049-B5BC-C04CB374013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567488" y="4646635"/>
              <a:ext cx="1270000" cy="419100"/>
            </a:xfrm>
            <a:prstGeom prst="rect">
              <a:avLst/>
            </a:prstGeom>
          </p:spPr>
        </p:pic>
      </p:grp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97956B3-9276-5149-AF5B-A01481692DD2}"/>
              </a:ext>
            </a:extLst>
          </p:cNvPr>
          <p:cNvCxnSpPr>
            <a:stCxn id="5" idx="3"/>
          </p:cNvCxnSpPr>
          <p:nvPr/>
        </p:nvCxnSpPr>
        <p:spPr>
          <a:xfrm flipV="1">
            <a:off x="3352688" y="2335801"/>
            <a:ext cx="1174532" cy="78631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2414D74-ED2F-7A4D-8A9D-C6F84C3A4528}"/>
              </a:ext>
            </a:extLst>
          </p:cNvPr>
          <p:cNvCxnSpPr>
            <a:cxnSpLocks/>
          </p:cNvCxnSpPr>
          <p:nvPr/>
        </p:nvCxnSpPr>
        <p:spPr>
          <a:xfrm flipH="1">
            <a:off x="7528142" y="3807260"/>
            <a:ext cx="1243101" cy="114758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B1938FA-0ABB-304A-9B0C-74D1DD3027FE}"/>
              </a:ext>
            </a:extLst>
          </p:cNvPr>
          <p:cNvCxnSpPr>
            <a:cxnSpLocks/>
          </p:cNvCxnSpPr>
          <p:nvPr/>
        </p:nvCxnSpPr>
        <p:spPr>
          <a:xfrm>
            <a:off x="7166313" y="2335801"/>
            <a:ext cx="1673001" cy="132552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9240B1B-16B2-484E-AFA0-4161869A1378}"/>
              </a:ext>
            </a:extLst>
          </p:cNvPr>
          <p:cNvCxnSpPr>
            <a:cxnSpLocks/>
          </p:cNvCxnSpPr>
          <p:nvPr/>
        </p:nvCxnSpPr>
        <p:spPr>
          <a:xfrm flipH="1" flipV="1">
            <a:off x="3575764" y="3692128"/>
            <a:ext cx="5017070" cy="7509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53298B3-62E0-2042-BE11-E21B14F4B24A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5402201" y="5923833"/>
            <a:ext cx="800472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0CD86FC-E5C5-1343-A15F-75B7DD2616E2}"/>
              </a:ext>
            </a:extLst>
          </p:cNvPr>
          <p:cNvCxnSpPr>
            <a:cxnSpLocks/>
          </p:cNvCxnSpPr>
          <p:nvPr/>
        </p:nvCxnSpPr>
        <p:spPr>
          <a:xfrm flipH="1" flipV="1">
            <a:off x="2643250" y="4122173"/>
            <a:ext cx="709438" cy="83266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3343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FEC5B85-D3FF-5749-B315-B3D79A596F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945" y="272318"/>
            <a:ext cx="9212109" cy="631336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4F34A2B-720E-A54E-B395-C8C5E2EABE32}"/>
              </a:ext>
            </a:extLst>
          </p:cNvPr>
          <p:cNvSpPr/>
          <p:nvPr/>
        </p:nvSpPr>
        <p:spPr>
          <a:xfrm>
            <a:off x="4010672" y="6354849"/>
            <a:ext cx="340138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[Crouch and Mazur. 2001]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63674077-50DB-2146-AC66-8784107AAD7D}"/>
              </a:ext>
            </a:extLst>
          </p:cNvPr>
          <p:cNvSpPr/>
          <p:nvPr/>
        </p:nvSpPr>
        <p:spPr>
          <a:xfrm>
            <a:off x="1489945" y="1623060"/>
            <a:ext cx="3432575" cy="1470660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492A637-EBE8-ED40-B936-EE730C6E8234}"/>
              </a:ext>
            </a:extLst>
          </p:cNvPr>
          <p:cNvSpPr/>
          <p:nvPr/>
        </p:nvSpPr>
        <p:spPr>
          <a:xfrm>
            <a:off x="1489944" y="1303020"/>
            <a:ext cx="3432575" cy="25684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C095CE5-FAAD-7441-BFFC-B010FADD80F4}"/>
              </a:ext>
            </a:extLst>
          </p:cNvPr>
          <p:cNvSpPr/>
          <p:nvPr/>
        </p:nvSpPr>
        <p:spPr>
          <a:xfrm>
            <a:off x="1413745" y="3503970"/>
            <a:ext cx="3432575" cy="256848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79D5E32-9B1B-D841-AB4C-144A52D7F456}"/>
              </a:ext>
            </a:extLst>
          </p:cNvPr>
          <p:cNvSpPr/>
          <p:nvPr/>
        </p:nvSpPr>
        <p:spPr>
          <a:xfrm>
            <a:off x="1413745" y="4005463"/>
            <a:ext cx="3432575" cy="256848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ED8D9AF9-8505-C14F-8826-0ACC57603437}"/>
              </a:ext>
            </a:extLst>
          </p:cNvPr>
          <p:cNvSpPr/>
          <p:nvPr/>
        </p:nvSpPr>
        <p:spPr>
          <a:xfrm>
            <a:off x="1413744" y="3757463"/>
            <a:ext cx="3432575" cy="25684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05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7DBD0-908D-FF46-8BF8-F008A9C310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we apply similar ideas in crowdsourcing?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495A77-B10B-5C4F-A028-8254E8ECB0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Leveraging Peer Communication to Enhance Crowdsourcing. </a:t>
            </a:r>
            <a:br>
              <a:rPr lang="en-US" dirty="0"/>
            </a:br>
            <a:r>
              <a:rPr lang="en-US" dirty="0"/>
              <a:t>Wei Tang, </a:t>
            </a:r>
            <a:r>
              <a:rPr lang="en-US" dirty="0" err="1"/>
              <a:t>Chien</a:t>
            </a:r>
            <a:r>
              <a:rPr lang="en-US" dirty="0"/>
              <a:t>-Ju Ho, and Ming Yin. WWW 2019</a:t>
            </a:r>
          </a:p>
        </p:txBody>
      </p:sp>
    </p:spTree>
    <p:extLst>
      <p:ext uri="{BB962C8B-B14F-4D97-AF65-F5344CB8AC3E}">
        <p14:creationId xmlns:p14="http://schemas.microsoft.com/office/powerpoint/2010/main" val="31430103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52FEE-4CFA-3D40-AC42-58EBD181F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Peer Instruction =&gt; Peer Communication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6C05C2-C40F-6B48-A0D8-F45AE4DE1A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Apply the idea in crowdsourcing</a:t>
            </a:r>
          </a:p>
          <a:p>
            <a:pPr lvl="1"/>
            <a:r>
              <a:rPr lang="en-US" dirty="0"/>
              <a:t>Recruit a pair of workers</a:t>
            </a:r>
          </a:p>
          <a:p>
            <a:pPr lvl="1"/>
            <a:r>
              <a:rPr lang="en-US" dirty="0"/>
              <a:t>Each complete and submit the task on his/her own</a:t>
            </a:r>
          </a:p>
          <a:p>
            <a:pPr lvl="1"/>
            <a:r>
              <a:rPr lang="en-US" dirty="0"/>
              <a:t>Discuss with another worker for 2 min</a:t>
            </a:r>
          </a:p>
          <a:p>
            <a:pPr lvl="1"/>
            <a:r>
              <a:rPr lang="en-US" dirty="0"/>
              <a:t>Decide whether to revise the answer</a:t>
            </a:r>
          </a:p>
          <a:p>
            <a:pPr lvl="1"/>
            <a:endParaRPr lang="en-US" dirty="0"/>
          </a:p>
          <a:p>
            <a:r>
              <a:rPr lang="en-US" dirty="0"/>
              <a:t>Research Questions:</a:t>
            </a:r>
          </a:p>
          <a:p>
            <a:pPr lvl="1"/>
            <a:r>
              <a:rPr lang="en-US" dirty="0"/>
              <a:t>Does peer communication lead to higher quality of work?</a:t>
            </a:r>
          </a:p>
          <a:p>
            <a:pPr lvl="1"/>
            <a:r>
              <a:rPr lang="en-US" dirty="0"/>
              <a:t>Are there spill-over effects?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7207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71E21-C79F-C448-AE42-FFA1482D54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 Design</a:t>
            </a: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6F5A3017-EE3C-3F47-8CD7-103F9B150B62}"/>
              </a:ext>
            </a:extLst>
          </p:cNvPr>
          <p:cNvSpPr>
            <a:spLocks noGrp="1" noChangeAspect="1" noChangeArrowheads="1"/>
          </p:cNvSpPr>
          <p:nvPr>
            <p:ph idx="1"/>
          </p:nvPr>
        </p:nvSpPr>
        <p:spPr bwMode="auto">
          <a:xfrm>
            <a:off x="838200" y="1825625"/>
            <a:ext cx="10515600" cy="4898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lnSpcReduction="10000"/>
          </a:bodyPr>
          <a:lstStyle/>
          <a:p>
            <a:r>
              <a:rPr lang="en-US" dirty="0"/>
              <a:t>Task Types:</a:t>
            </a:r>
          </a:p>
          <a:p>
            <a:pPr lvl="1"/>
            <a:r>
              <a:rPr lang="en-US" dirty="0"/>
              <a:t>Independent tasks: work individually</a:t>
            </a:r>
          </a:p>
          <a:p>
            <a:pPr lvl="1"/>
            <a:r>
              <a:rPr lang="en-US" dirty="0"/>
              <a:t>Discussion tasks: work with peer communication</a:t>
            </a:r>
          </a:p>
          <a:p>
            <a:pPr lvl="1"/>
            <a:endParaRPr lang="en-US" dirty="0"/>
          </a:p>
          <a:p>
            <a:r>
              <a:rPr lang="en-US" dirty="0"/>
              <a:t>A naïve experiment design</a:t>
            </a:r>
          </a:p>
          <a:p>
            <a:pPr lvl="1"/>
            <a:r>
              <a:rPr lang="en-US" dirty="0"/>
              <a:t>Post two HITs</a:t>
            </a:r>
          </a:p>
          <a:p>
            <a:pPr lvl="1"/>
            <a:r>
              <a:rPr lang="en-US" dirty="0"/>
              <a:t>One with independent tasks</a:t>
            </a:r>
          </a:p>
          <a:p>
            <a:pPr lvl="1"/>
            <a:r>
              <a:rPr lang="en-US" dirty="0"/>
              <a:t>One with discussion tasks</a:t>
            </a:r>
          </a:p>
          <a:p>
            <a:pPr lvl="1"/>
            <a:r>
              <a:rPr lang="en-US" dirty="0"/>
              <a:t>Measure the end results</a:t>
            </a:r>
          </a:p>
          <a:p>
            <a:pPr lvl="1"/>
            <a:endParaRPr lang="en-US" dirty="0"/>
          </a:p>
          <a:p>
            <a:r>
              <a:rPr lang="en-US" dirty="0"/>
              <a:t>What might go wrong?</a:t>
            </a:r>
          </a:p>
          <a:p>
            <a:pPr lvl="1"/>
            <a:r>
              <a:rPr lang="en-US" dirty="0"/>
              <a:t>Self selection (the worker population won’t be the same across treatments)</a:t>
            </a:r>
          </a:p>
        </p:txBody>
      </p:sp>
    </p:spTree>
    <p:extLst>
      <p:ext uri="{BB962C8B-B14F-4D97-AF65-F5344CB8AC3E}">
        <p14:creationId xmlns:p14="http://schemas.microsoft.com/office/powerpoint/2010/main" val="1579314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71E21-C79F-C448-AE42-FFA1482D54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 Design</a:t>
            </a: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6F5A3017-EE3C-3F47-8CD7-103F9B150B62}"/>
              </a:ext>
            </a:extLst>
          </p:cNvPr>
          <p:cNvSpPr>
            <a:spLocks noGrp="1" noChangeAspect="1" noChangeArrowheads="1"/>
          </p:cNvSpPr>
          <p:nvPr>
            <p:ph idx="1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dirty="0"/>
              <a:t>Goal of our experiment design</a:t>
            </a:r>
          </a:p>
          <a:p>
            <a:pPr lvl="1"/>
            <a:r>
              <a:rPr lang="en-US" dirty="0"/>
              <a:t>Ensure there won’t be self selection concerns</a:t>
            </a:r>
          </a:p>
          <a:p>
            <a:pPr lvl="1"/>
            <a:r>
              <a:rPr lang="en-US" dirty="0"/>
              <a:t>Be able to answer the two research questions</a:t>
            </a:r>
          </a:p>
          <a:p>
            <a:pPr lvl="2"/>
            <a:r>
              <a:rPr lang="en-US" dirty="0"/>
              <a:t>Q1: Does peer communication lead to higher quality of work?</a:t>
            </a:r>
          </a:p>
          <a:p>
            <a:pPr lvl="2"/>
            <a:r>
              <a:rPr lang="en-US" dirty="0"/>
              <a:t>Q2: Are there spill-over effects?</a:t>
            </a:r>
          </a:p>
          <a:p>
            <a:pPr lvl="2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7EB913-FDEA-CA49-BF08-9D50768457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005" y="4076477"/>
            <a:ext cx="11110795" cy="2422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090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1D0A7-3BD7-6B4D-9401-F2892D7C45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Peer Communication Leads to Better Work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0AC11A-E1A9-1C41-AE32-92DB78E217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7462" y="1728799"/>
            <a:ext cx="9291979" cy="4544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6018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A4A56-DB9F-A947-87B4-57EAB5C89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Logistics: Project Milestone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9FBA70-F127-E84E-919A-4394B310D4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More on Midterm Pitch: Nov 1 (Tue)</a:t>
            </a:r>
          </a:p>
          <a:p>
            <a:endParaRPr lang="en-US" dirty="0"/>
          </a:p>
          <a:p>
            <a:r>
              <a:rPr lang="en-US" dirty="0"/>
              <a:t>What to do beforehand</a:t>
            </a:r>
          </a:p>
          <a:p>
            <a:pPr lvl="1"/>
            <a:r>
              <a:rPr lang="en-US" dirty="0"/>
              <a:t>Prepare a </a:t>
            </a:r>
            <a:r>
              <a:rPr lang="en-US" dirty="0">
                <a:solidFill>
                  <a:schemeClr val="accent2"/>
                </a:solidFill>
              </a:rPr>
              <a:t>1-min elevator pitch </a:t>
            </a:r>
            <a:r>
              <a:rPr lang="en-US" dirty="0"/>
              <a:t>about your project</a:t>
            </a:r>
          </a:p>
          <a:p>
            <a:pPr lvl="1"/>
            <a:r>
              <a:rPr lang="en-US" dirty="0"/>
              <a:t>Prepare a </a:t>
            </a:r>
            <a:r>
              <a:rPr lang="en-US" dirty="0">
                <a:solidFill>
                  <a:schemeClr val="accent2"/>
                </a:solidFill>
              </a:rPr>
              <a:t>1-page slide</a:t>
            </a:r>
            <a:r>
              <a:rPr lang="en-US" dirty="0"/>
              <a:t> and send it to me before noon next Tuesday</a:t>
            </a:r>
          </a:p>
          <a:p>
            <a:pPr lvl="1"/>
            <a:r>
              <a:rPr lang="en-US" dirty="0"/>
              <a:t>Think about how to utilize the discussion time</a:t>
            </a:r>
          </a:p>
          <a:p>
            <a:pPr lvl="1"/>
            <a:endParaRPr lang="en-US" dirty="0"/>
          </a:p>
          <a:p>
            <a:r>
              <a:rPr lang="en-US" dirty="0"/>
              <a:t>Let me know </a:t>
            </a:r>
            <a:r>
              <a:rPr lang="en-US" dirty="0">
                <a:solidFill>
                  <a:schemeClr val="accent2"/>
                </a:solidFill>
              </a:rPr>
              <a:t>by this Wednesday</a:t>
            </a:r>
            <a:r>
              <a:rPr lang="en-US" dirty="0"/>
              <a:t> if you plan to engage the entire class</a:t>
            </a:r>
          </a:p>
        </p:txBody>
      </p:sp>
    </p:spTree>
    <p:extLst>
      <p:ext uri="{BB962C8B-B14F-4D97-AF65-F5344CB8AC3E}">
        <p14:creationId xmlns:p14="http://schemas.microsoft.com/office/powerpoint/2010/main" val="34555795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46F722-7D12-3742-947C-4AB3DF6D3F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Long-term Performance Might Not Improve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F7EE59-8E74-BA4D-97EB-3527178EA7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51529" y="3224679"/>
            <a:ext cx="5260931" cy="1553228"/>
          </a:xfrm>
        </p:spPr>
        <p:txBody>
          <a:bodyPr>
            <a:normAutofit/>
          </a:bodyPr>
          <a:lstStyle/>
          <a:p>
            <a:r>
              <a:rPr lang="en-US" dirty="0"/>
              <a:t>Might be due to the design</a:t>
            </a:r>
          </a:p>
          <a:p>
            <a:pPr lvl="1"/>
            <a:r>
              <a:rPr lang="en-US" dirty="0"/>
              <a:t>Need longer communication time?</a:t>
            </a:r>
          </a:p>
          <a:p>
            <a:pPr lvl="1"/>
            <a:r>
              <a:rPr lang="en-US" dirty="0"/>
              <a:t>Need feedback?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771E51-8456-CE4D-A32B-4C50D04206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571" y="1723504"/>
            <a:ext cx="6225958" cy="4555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2402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Does Diversity in Communication Help?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72123"/>
          </a:xfrm>
        </p:spPr>
        <p:txBody>
          <a:bodyPr>
            <a:normAutofit/>
          </a:bodyPr>
          <a:lstStyle/>
          <a:p>
            <a:r>
              <a:rPr lang="en-US" dirty="0"/>
              <a:t>Not that trivial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[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Duan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et al. HCOMP 2020]</a:t>
            </a:r>
          </a:p>
          <a:p>
            <a:r>
              <a:rPr lang="en-US" dirty="0"/>
              <a:t>Example: </a:t>
            </a:r>
          </a:p>
          <a:p>
            <a:pPr lvl="1"/>
            <a:r>
              <a:rPr lang="en-US" dirty="0"/>
              <a:t>Diversity in (artificial) skills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9309" y="3501410"/>
            <a:ext cx="9968824" cy="3231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86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Does Diversity in Communication Help?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72123"/>
          </a:xfrm>
        </p:spPr>
        <p:txBody>
          <a:bodyPr>
            <a:normAutofit/>
          </a:bodyPr>
          <a:lstStyle/>
          <a:p>
            <a:r>
              <a:rPr lang="en-US" dirty="0"/>
              <a:t>Diversity in perspectives (Republicans/Democrats)</a:t>
            </a:r>
          </a:p>
          <a:p>
            <a:pPr lvl="1"/>
            <a:r>
              <a:rPr lang="en-US" dirty="0"/>
              <a:t>Opinions or factual statements</a:t>
            </a:r>
          </a:p>
        </p:txBody>
      </p:sp>
      <p:pic>
        <p:nvPicPr>
          <p:cNvPr id="1026" name="Picture 2" descr="epublicans and Democrats more likely to see factual and opinion news statements a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3428" y="2743200"/>
            <a:ext cx="7968311" cy="8892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64684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Does Diversity in Communication Help?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 that trivial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[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Duan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et al. HCOMP 2020]</a:t>
            </a:r>
          </a:p>
          <a:p>
            <a:pPr lvl="1"/>
            <a:r>
              <a:rPr lang="en-US" dirty="0"/>
              <a:t>A couple of designs are tested; none lead to significant improvements</a:t>
            </a:r>
          </a:p>
          <a:p>
            <a:pPr lvl="1"/>
            <a:r>
              <a:rPr lang="en-US" dirty="0"/>
              <a:t>Could be that the designs happen to not work</a:t>
            </a:r>
          </a:p>
          <a:p>
            <a:pPr lvl="1"/>
            <a:r>
              <a:rPr lang="en-US" dirty="0"/>
              <a:t>Or could be due to that the “micro” properties of tasks in crowdsourcing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33683"/>
            <a:ext cx="5974241" cy="285919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633683"/>
            <a:ext cx="6301715" cy="2718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8864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Peer Communication and Network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00734" y="1899138"/>
            <a:ext cx="5845789" cy="4389119"/>
          </a:xfrm>
        </p:spPr>
        <p:txBody>
          <a:bodyPr>
            <a:normAutofit/>
          </a:bodyPr>
          <a:lstStyle/>
          <a:p>
            <a:r>
              <a:rPr lang="en-US" dirty="0"/>
              <a:t>Broader question</a:t>
            </a:r>
          </a:p>
          <a:p>
            <a:pPr lvl="1"/>
            <a:r>
              <a:rPr lang="en-US" dirty="0"/>
              <a:t>Peer communication is an edge (point to point) of a network</a:t>
            </a:r>
          </a:p>
          <a:p>
            <a:pPr lvl="1"/>
            <a:r>
              <a:rPr lang="en-US" dirty="0"/>
              <a:t>Design better network topology?</a:t>
            </a:r>
          </a:p>
          <a:p>
            <a:pPr lvl="2"/>
            <a:r>
              <a:rPr lang="en-US" dirty="0"/>
              <a:t>What do we mean by better</a:t>
            </a:r>
          </a:p>
          <a:p>
            <a:pPr lvl="2"/>
            <a:endParaRPr lang="en-US" dirty="0"/>
          </a:p>
          <a:p>
            <a:r>
              <a:rPr lang="en-US" dirty="0"/>
              <a:t>What if we can’t design network</a:t>
            </a:r>
          </a:p>
          <a:p>
            <a:pPr lvl="1"/>
            <a:r>
              <a:rPr lang="en-US" dirty="0"/>
              <a:t>Networks are already there</a:t>
            </a:r>
          </a:p>
          <a:p>
            <a:pPr lvl="1"/>
            <a:r>
              <a:rPr lang="en-US" dirty="0"/>
              <a:t>The influences are also there</a:t>
            </a:r>
          </a:p>
          <a:p>
            <a:pPr lvl="1"/>
            <a:r>
              <a:rPr lang="en-US" dirty="0"/>
              <a:t>What’ll happen?</a:t>
            </a:r>
          </a:p>
        </p:txBody>
      </p:sp>
      <p:pic>
        <p:nvPicPr>
          <p:cNvPr id="4" name="Picture 4" descr="Key people in a networked crowd. | CompareCamp.com">
            <a:extLst>
              <a:ext uri="{FF2B5EF4-FFF2-40B4-BE49-F238E27FC236}">
                <a16:creationId xmlns:a16="http://schemas.microsoft.com/office/drawing/2014/main" id="{0383A6FA-3A17-A048-90E7-C787157858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211252"/>
            <a:ext cx="5062534" cy="379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9332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can you do to </a:t>
            </a:r>
            <a:r>
              <a:rPr lang="en-US" dirty="0">
                <a:solidFill>
                  <a:schemeClr val="accent1"/>
                </a:solidFill>
              </a:rPr>
              <a:t>utilize</a:t>
            </a:r>
            <a:r>
              <a:rPr lang="en-US" dirty="0"/>
              <a:t> the network/communication to improve crowdsourcing or to achieve social good in general?</a:t>
            </a:r>
          </a:p>
          <a:p>
            <a:endParaRPr lang="en-US" dirty="0"/>
          </a:p>
          <a:p>
            <a:r>
              <a:rPr lang="en-US" dirty="0"/>
              <a:t>What are the potential drawbacks given that humans are in the network and are influenced/biased by others (e.g., echo chambers)? What might we do to address that?</a:t>
            </a:r>
          </a:p>
        </p:txBody>
      </p:sp>
    </p:spTree>
    <p:extLst>
      <p:ext uri="{BB962C8B-B14F-4D97-AF65-F5344CB8AC3E}">
        <p14:creationId xmlns:p14="http://schemas.microsoft.com/office/powerpoint/2010/main" val="13433446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 but Important Questions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2122637"/>
            <a:ext cx="5601465" cy="206836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4622949"/>
            <a:ext cx="6096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>
                <a:solidFill>
                  <a:srgbClr val="333333"/>
                </a:solidFill>
                <a:latin typeface="Open Sans" charset="0"/>
              </a:rPr>
              <a:t> ”we find that belief exchange in structured bipartisan networks </a:t>
            </a:r>
            <a:r>
              <a:rPr lang="en-US" sz="2400" dirty="0">
                <a:solidFill>
                  <a:schemeClr val="accent1"/>
                </a:solidFill>
                <a:latin typeface="Open Sans" charset="0"/>
              </a:rPr>
              <a:t>can significantly improve </a:t>
            </a:r>
            <a:r>
              <a:rPr lang="en-US" sz="2400" dirty="0">
                <a:solidFill>
                  <a:srgbClr val="333333"/>
                </a:solidFill>
                <a:latin typeface="Open Sans" charset="0"/>
              </a:rPr>
              <a:t>the ability of both conservatives and liberals to interpret climate data, eliminating belief polarization.”</a:t>
            </a:r>
            <a:endParaRPr lang="en-US" sz="2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012697"/>
            <a:ext cx="5562600" cy="217830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096000" y="4607064"/>
            <a:ext cx="6096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>
                <a:latin typeface="Open Sans" charset="0"/>
              </a:rPr>
              <a:t>“</a:t>
            </a:r>
            <a:r>
              <a:rPr lang="en-US" sz="2400" dirty="0">
                <a:solidFill>
                  <a:srgbClr val="C00000"/>
                </a:solidFill>
                <a:latin typeface="Open Sans" charset="0"/>
              </a:rPr>
              <a:t>Republican participants expressed substantially more conservative views after following a liberal Twitter bot</a:t>
            </a:r>
            <a:r>
              <a:rPr lang="en-US" sz="2400" dirty="0">
                <a:solidFill>
                  <a:srgbClr val="333333"/>
                </a:solidFill>
                <a:latin typeface="Open Sans" charset="0"/>
              </a:rPr>
              <a:t>, whereas </a:t>
            </a:r>
            <a:r>
              <a:rPr lang="en-US" sz="2400" dirty="0">
                <a:solidFill>
                  <a:schemeClr val="accent1"/>
                </a:solidFill>
                <a:latin typeface="Open Sans" charset="0"/>
              </a:rPr>
              <a:t>Democrats’ attitudes became slightly more liberal after following a conservative Twitter bot</a:t>
            </a:r>
            <a:r>
              <a:rPr lang="en-US" sz="2400" dirty="0">
                <a:latin typeface="Open Sans" charset="0"/>
              </a:rPr>
              <a:t>”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54445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358921-6216-E846-BC4F-782FEE752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Student Presentation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239387-14FF-0E46-B945-5C3CB84CDB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Remember to submit the peer review form </a:t>
            </a:r>
            <a:r>
              <a:rPr lang="en-US" dirty="0">
                <a:solidFill>
                  <a:schemeClr val="accent1"/>
                </a:solidFill>
              </a:rPr>
              <a:t>by 6pm</a:t>
            </a:r>
          </a:p>
        </p:txBody>
      </p:sp>
    </p:spTree>
    <p:extLst>
      <p:ext uri="{BB962C8B-B14F-4D97-AF65-F5344CB8AC3E}">
        <p14:creationId xmlns:p14="http://schemas.microsoft.com/office/powerpoint/2010/main" val="2151183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6400" y="2447202"/>
            <a:ext cx="11409680" cy="2387600"/>
          </a:xfrm>
        </p:spPr>
        <p:txBody>
          <a:bodyPr>
            <a:normAutofit/>
          </a:bodyPr>
          <a:lstStyle/>
          <a:p>
            <a:pPr algn="l"/>
            <a:r>
              <a:rPr lang="en-US" sz="5400"/>
              <a:t>Lecture 15</a:t>
            </a:r>
            <a:br>
              <a:rPr lang="en-US" sz="5400" dirty="0"/>
            </a:br>
            <a:r>
              <a:rPr lang="en-US" sz="5400" dirty="0"/>
              <a:t>Non-Independent Work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406400" y="5280916"/>
            <a:ext cx="11528236" cy="1149259"/>
          </a:xfrm>
        </p:spPr>
        <p:txBody>
          <a:bodyPr>
            <a:normAutofit/>
          </a:bodyPr>
          <a:lstStyle/>
          <a:p>
            <a:endParaRPr lang="en-US" dirty="0"/>
          </a:p>
          <a:p>
            <a:pPr algn="l"/>
            <a:r>
              <a:rPr lang="en-US" sz="3600" dirty="0">
                <a:latin typeface="+mj-lt"/>
              </a:rPr>
              <a:t>Instructor: </a:t>
            </a:r>
            <a:r>
              <a:rPr lang="en-US" sz="3600" dirty="0" err="1">
                <a:latin typeface="+mj-lt"/>
              </a:rPr>
              <a:t>Chien</a:t>
            </a:r>
            <a:r>
              <a:rPr lang="en-US" sz="3600" dirty="0">
                <a:latin typeface="+mj-lt"/>
              </a:rPr>
              <a:t>-Ju (CJ) Ho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D91B066-90C6-2F45-8B0E-748858ECABC4}"/>
              </a:ext>
            </a:extLst>
          </p:cNvPr>
          <p:cNvSpPr txBox="1">
            <a:spLocks/>
          </p:cNvSpPr>
          <p:nvPr/>
        </p:nvSpPr>
        <p:spPr>
          <a:xfrm>
            <a:off x="465678" y="4497753"/>
            <a:ext cx="11409680" cy="67409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010880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65B8DE-5AA0-2243-89E5-143DCB1A0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 Computation</a:t>
            </a:r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D5022B31-8AC2-644F-8F9F-AEF96659F776}"/>
              </a:ext>
            </a:extLst>
          </p:cNvPr>
          <p:cNvSpPr/>
          <p:nvPr/>
        </p:nvSpPr>
        <p:spPr>
          <a:xfrm>
            <a:off x="1172127" y="2523617"/>
            <a:ext cx="2178844" cy="1634133"/>
          </a:xfrm>
          <a:prstGeom prst="rect">
            <a:avLst/>
          </a:pr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642915"/>
            <a:endParaRPr sz="1266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38191DA9-E1E3-234F-B90C-D65767495C2D}"/>
              </a:ext>
            </a:extLst>
          </p:cNvPr>
          <p:cNvSpPr/>
          <p:nvPr/>
        </p:nvSpPr>
        <p:spPr>
          <a:xfrm>
            <a:off x="3503372" y="3162727"/>
            <a:ext cx="921543" cy="5056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55DDEA4-D65D-A646-BEBF-85045A295ECD}"/>
              </a:ext>
            </a:extLst>
          </p:cNvPr>
          <p:cNvSpPr/>
          <p:nvPr/>
        </p:nvSpPr>
        <p:spPr>
          <a:xfrm>
            <a:off x="4702006" y="2523617"/>
            <a:ext cx="3034145" cy="163413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/>
              <a:t>“Crowd”</a:t>
            </a: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5CC7E3A5-2EAA-EE45-89F6-F9C7383356A0}"/>
              </a:ext>
            </a:extLst>
          </p:cNvPr>
          <p:cNvSpPr/>
          <p:nvPr/>
        </p:nvSpPr>
        <p:spPr>
          <a:xfrm>
            <a:off x="8013242" y="3087837"/>
            <a:ext cx="921543" cy="5056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EDB514-31FD-9349-8D4C-778F73D0DCA7}"/>
              </a:ext>
            </a:extLst>
          </p:cNvPr>
          <p:cNvSpPr txBox="1"/>
          <p:nvPr/>
        </p:nvSpPr>
        <p:spPr>
          <a:xfrm>
            <a:off x="9412552" y="2261410"/>
            <a:ext cx="1459630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Flower</a:t>
            </a:r>
          </a:p>
          <a:p>
            <a:r>
              <a:rPr lang="en-US" sz="3600" dirty="0"/>
              <a:t>Dog</a:t>
            </a:r>
          </a:p>
          <a:p>
            <a:r>
              <a:rPr lang="en-US" sz="3600" dirty="0"/>
              <a:t>Cute</a:t>
            </a:r>
          </a:p>
          <a:p>
            <a:r>
              <a:rPr lang="en-US" sz="3600" dirty="0"/>
              <a:t>…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BF91C3-56D4-2543-BB3C-A77AA055B7F4}"/>
              </a:ext>
            </a:extLst>
          </p:cNvPr>
          <p:cNvSpPr txBox="1"/>
          <p:nvPr/>
        </p:nvSpPr>
        <p:spPr>
          <a:xfrm>
            <a:off x="1497506" y="5317421"/>
            <a:ext cx="11817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Input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F30952B-65BD-644F-AB44-1B7AB6A03E11}"/>
              </a:ext>
            </a:extLst>
          </p:cNvPr>
          <p:cNvSpPr txBox="1"/>
          <p:nvPr/>
        </p:nvSpPr>
        <p:spPr>
          <a:xfrm>
            <a:off x="9412552" y="5317420"/>
            <a:ext cx="15247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Output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E5E672D-F223-3949-9B9C-0DAEFED21CF1}"/>
              </a:ext>
            </a:extLst>
          </p:cNvPr>
          <p:cNvSpPr txBox="1"/>
          <p:nvPr/>
        </p:nvSpPr>
        <p:spPr>
          <a:xfrm>
            <a:off x="5066012" y="5317419"/>
            <a:ext cx="19597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Black Box</a:t>
            </a:r>
          </a:p>
        </p:txBody>
      </p:sp>
    </p:spTree>
    <p:extLst>
      <p:ext uri="{BB962C8B-B14F-4D97-AF65-F5344CB8AC3E}">
        <p14:creationId xmlns:p14="http://schemas.microsoft.com/office/powerpoint/2010/main" val="12039493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65B8DE-5AA0-2243-89E5-143DCB1A0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the Black Box</a:t>
            </a:r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D5022B31-8AC2-644F-8F9F-AEF96659F776}"/>
              </a:ext>
            </a:extLst>
          </p:cNvPr>
          <p:cNvSpPr/>
          <p:nvPr/>
        </p:nvSpPr>
        <p:spPr>
          <a:xfrm>
            <a:off x="1172127" y="2523617"/>
            <a:ext cx="2178844" cy="1634133"/>
          </a:xfrm>
          <a:prstGeom prst="rect">
            <a:avLst/>
          </a:pr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642915"/>
            <a:endParaRPr sz="1266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38191DA9-E1E3-234F-B90C-D65767495C2D}"/>
              </a:ext>
            </a:extLst>
          </p:cNvPr>
          <p:cNvSpPr/>
          <p:nvPr/>
        </p:nvSpPr>
        <p:spPr>
          <a:xfrm>
            <a:off x="3503372" y="3162727"/>
            <a:ext cx="921543" cy="5056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5CC7E3A5-2EAA-EE45-89F6-F9C7383356A0}"/>
              </a:ext>
            </a:extLst>
          </p:cNvPr>
          <p:cNvSpPr/>
          <p:nvPr/>
        </p:nvSpPr>
        <p:spPr>
          <a:xfrm>
            <a:off x="8013242" y="3087837"/>
            <a:ext cx="921543" cy="5056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EDB514-31FD-9349-8D4C-778F73D0DCA7}"/>
              </a:ext>
            </a:extLst>
          </p:cNvPr>
          <p:cNvSpPr txBox="1"/>
          <p:nvPr/>
        </p:nvSpPr>
        <p:spPr>
          <a:xfrm>
            <a:off x="9412552" y="2261410"/>
            <a:ext cx="1459630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Flower</a:t>
            </a:r>
          </a:p>
          <a:p>
            <a:r>
              <a:rPr lang="en-US" sz="3600" dirty="0"/>
              <a:t>Dog</a:t>
            </a:r>
          </a:p>
          <a:p>
            <a:r>
              <a:rPr lang="en-US" sz="3600" dirty="0"/>
              <a:t>Cute</a:t>
            </a:r>
          </a:p>
          <a:p>
            <a:r>
              <a:rPr lang="en-US" sz="3600" dirty="0"/>
              <a:t>…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73DD679-C822-1B4D-8533-922B4E2468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8098" y="2717363"/>
            <a:ext cx="2917047" cy="1396418"/>
          </a:xfrm>
          <a:prstGeom prst="rect">
            <a:avLst/>
          </a:prstGeom>
        </p:spPr>
      </p:pic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5D1D424A-F55D-AB45-9993-74AD770D5A02}"/>
              </a:ext>
            </a:extLst>
          </p:cNvPr>
          <p:cNvSpPr/>
          <p:nvPr/>
        </p:nvSpPr>
        <p:spPr>
          <a:xfrm>
            <a:off x="1922544" y="4865148"/>
            <a:ext cx="3161655" cy="14413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solidFill>
                  <a:schemeClr val="bg1"/>
                </a:solidFill>
              </a:rPr>
              <a:t>Human as data sources:</a:t>
            </a:r>
          </a:p>
          <a:p>
            <a:r>
              <a:rPr lang="en-US" sz="2000" b="1" dirty="0">
                <a:solidFill>
                  <a:schemeClr val="bg1"/>
                </a:solidFill>
              </a:rPr>
              <a:t>Label aggregation</a:t>
            </a:r>
          </a:p>
          <a:p>
            <a:r>
              <a:rPr lang="en-US" dirty="0"/>
              <a:t>Probabilistic reasoning to aggregate noisy human data 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D39A353F-3E15-2448-8D0F-5F109910CE34}"/>
              </a:ext>
            </a:extLst>
          </p:cNvPr>
          <p:cNvSpPr/>
          <p:nvPr/>
        </p:nvSpPr>
        <p:spPr>
          <a:xfrm>
            <a:off x="6432414" y="4875737"/>
            <a:ext cx="3161655" cy="14413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/>
              <a:t>Humans are “Humans”:</a:t>
            </a:r>
          </a:p>
          <a:p>
            <a:r>
              <a:rPr lang="en-US" sz="2000" b="1" dirty="0"/>
              <a:t>Incentive design</a:t>
            </a:r>
          </a:p>
          <a:p>
            <a:r>
              <a:rPr lang="en-US" dirty="0"/>
              <a:t>Game theoretical modeling of humans and incentive design</a:t>
            </a:r>
          </a:p>
        </p:txBody>
      </p:sp>
    </p:spTree>
    <p:extLst>
      <p:ext uri="{BB962C8B-B14F-4D97-AF65-F5344CB8AC3E}">
        <p14:creationId xmlns:p14="http://schemas.microsoft.com/office/powerpoint/2010/main" val="4198208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65B8DE-5AA0-2243-89E5-143DCB1A0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Crowd is Connected</a:t>
            </a:r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D5022B31-8AC2-644F-8F9F-AEF96659F776}"/>
              </a:ext>
            </a:extLst>
          </p:cNvPr>
          <p:cNvSpPr/>
          <p:nvPr/>
        </p:nvSpPr>
        <p:spPr>
          <a:xfrm>
            <a:off x="1172127" y="2523617"/>
            <a:ext cx="2178844" cy="1634133"/>
          </a:xfrm>
          <a:prstGeom prst="rect">
            <a:avLst/>
          </a:pr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642915"/>
            <a:endParaRPr sz="1266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38191DA9-E1E3-234F-B90C-D65767495C2D}"/>
              </a:ext>
            </a:extLst>
          </p:cNvPr>
          <p:cNvSpPr/>
          <p:nvPr/>
        </p:nvSpPr>
        <p:spPr>
          <a:xfrm>
            <a:off x="3503372" y="3162727"/>
            <a:ext cx="921543" cy="5056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5CC7E3A5-2EAA-EE45-89F6-F9C7383356A0}"/>
              </a:ext>
            </a:extLst>
          </p:cNvPr>
          <p:cNvSpPr/>
          <p:nvPr/>
        </p:nvSpPr>
        <p:spPr>
          <a:xfrm>
            <a:off x="8013242" y="3087837"/>
            <a:ext cx="921543" cy="5056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EDB514-31FD-9349-8D4C-778F73D0DCA7}"/>
              </a:ext>
            </a:extLst>
          </p:cNvPr>
          <p:cNvSpPr txBox="1"/>
          <p:nvPr/>
        </p:nvSpPr>
        <p:spPr>
          <a:xfrm>
            <a:off x="9412552" y="2261410"/>
            <a:ext cx="1459630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Flower</a:t>
            </a:r>
          </a:p>
          <a:p>
            <a:r>
              <a:rPr lang="en-US" sz="3600" dirty="0"/>
              <a:t>Dog</a:t>
            </a:r>
          </a:p>
          <a:p>
            <a:r>
              <a:rPr lang="en-US" sz="3600" dirty="0"/>
              <a:t>Cute</a:t>
            </a:r>
          </a:p>
          <a:p>
            <a:r>
              <a:rPr lang="en-US" sz="3600" dirty="0"/>
              <a:t>…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E5E672D-F223-3949-9B9C-0DAEFED21CF1}"/>
              </a:ext>
            </a:extLst>
          </p:cNvPr>
          <p:cNvSpPr txBox="1"/>
          <p:nvPr/>
        </p:nvSpPr>
        <p:spPr>
          <a:xfrm>
            <a:off x="4424915" y="5317419"/>
            <a:ext cx="39944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A Connected Crowd </a:t>
            </a:r>
          </a:p>
        </p:txBody>
      </p:sp>
      <p:pic>
        <p:nvPicPr>
          <p:cNvPr id="1028" name="Picture 4" descr="Key people in a networked crowd. | CompareCamp.com">
            <a:extLst>
              <a:ext uri="{FF2B5EF4-FFF2-40B4-BE49-F238E27FC236}">
                <a16:creationId xmlns:a16="http://schemas.microsoft.com/office/drawing/2014/main" id="{0383A6FA-3A17-A048-90E7-C787157858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0871" y="2365995"/>
            <a:ext cx="2798871" cy="2099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6293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263E4-98FF-634C-A911-F74CC312E7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Beyond the Independent Workers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362E86-0F4E-BD40-A9DE-151EB25D6E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7283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B3142B-D806-1A47-BCA7-0C79A4ACC5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Designing Workflows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AE4C33-23AA-9F47-845A-30480CD3D9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4110" y="2484436"/>
            <a:ext cx="5756910" cy="3033713"/>
          </a:xfrm>
        </p:spPr>
        <p:txBody>
          <a:bodyPr/>
          <a:lstStyle/>
          <a:p>
            <a:r>
              <a:rPr lang="en-US" dirty="0"/>
              <a:t>Some workers are asked to perform </a:t>
            </a:r>
            <a:r>
              <a:rPr lang="en-US" b="1" dirty="0">
                <a:solidFill>
                  <a:schemeClr val="accent1"/>
                </a:solidFill>
              </a:rPr>
              <a:t>improvement</a:t>
            </a:r>
            <a:r>
              <a:rPr lang="en-US" dirty="0"/>
              <a:t> tasks</a:t>
            </a:r>
          </a:p>
          <a:p>
            <a:endParaRPr lang="en-US" dirty="0"/>
          </a:p>
          <a:p>
            <a:r>
              <a:rPr lang="en-US" dirty="0"/>
              <a:t>Some workers are asked to </a:t>
            </a:r>
            <a:r>
              <a:rPr lang="en-US" b="1" dirty="0">
                <a:solidFill>
                  <a:schemeClr val="accent1"/>
                </a:solidFill>
              </a:rPr>
              <a:t>vote</a:t>
            </a:r>
            <a:r>
              <a:rPr lang="en-US" dirty="0"/>
              <a:t> on whether the improvement is good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90C71B-FA9D-4A45-904C-BEB0C65021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" y="2730954"/>
            <a:ext cx="5619330" cy="254067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B8D5F84-941D-2044-AAB9-1CB114471D64}"/>
              </a:ext>
            </a:extLst>
          </p:cNvPr>
          <p:cNvSpPr txBox="1"/>
          <p:nvPr/>
        </p:nvSpPr>
        <p:spPr>
          <a:xfrm>
            <a:off x="2171700" y="6504305"/>
            <a:ext cx="7579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Little et al. “</a:t>
            </a:r>
            <a:r>
              <a:rPr lang="en-US" dirty="0" err="1"/>
              <a:t>TurKit</a:t>
            </a:r>
            <a:r>
              <a:rPr lang="en-US" dirty="0"/>
              <a:t>: Tools for Iterative Tasks on Mechanical Turk”. HCOMP 2009</a:t>
            </a:r>
          </a:p>
        </p:txBody>
      </p:sp>
    </p:spTree>
    <p:extLst>
      <p:ext uri="{BB962C8B-B14F-4D97-AF65-F5344CB8AC3E}">
        <p14:creationId xmlns:p14="http://schemas.microsoft.com/office/powerpoint/2010/main" val="32530132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27642</TotalTime>
  <Words>801</Words>
  <Application>Microsoft Macintosh PowerPoint</Application>
  <PresentationFormat>Widescreen</PresentationFormat>
  <Paragraphs>143</Paragraphs>
  <Slides>26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Arial</vt:lpstr>
      <vt:lpstr>Calibri</vt:lpstr>
      <vt:lpstr>Calibri Light</vt:lpstr>
      <vt:lpstr>Open Sans</vt:lpstr>
      <vt:lpstr>Office Theme</vt:lpstr>
      <vt:lpstr>1_Office Theme</vt:lpstr>
      <vt:lpstr>Custom Design</vt:lpstr>
      <vt:lpstr>Logistics: Project Milestone 2</vt:lpstr>
      <vt:lpstr>Logistics: Project Milestone 2</vt:lpstr>
      <vt:lpstr>Student Presentation</vt:lpstr>
      <vt:lpstr>Lecture 15 Non-Independent Work</vt:lpstr>
      <vt:lpstr>Human Computation</vt:lpstr>
      <vt:lpstr>Open the Black Box</vt:lpstr>
      <vt:lpstr>The Crowd is Connected</vt:lpstr>
      <vt:lpstr>Beyond the Independent Workers</vt:lpstr>
      <vt:lpstr>Designing Workflows</vt:lpstr>
      <vt:lpstr>Expert Sourcing and Teams </vt:lpstr>
      <vt:lpstr>Collaborative Argumentation</vt:lpstr>
      <vt:lpstr>Peer Instruction: Communication helps in education</vt:lpstr>
      <vt:lpstr>How Peer Instruction Works</vt:lpstr>
      <vt:lpstr>PowerPoint Presentation</vt:lpstr>
      <vt:lpstr>Can we apply similar ideas in crowdsourcing?</vt:lpstr>
      <vt:lpstr>Peer Instruction =&gt; Peer Communication</vt:lpstr>
      <vt:lpstr>Experiment Design</vt:lpstr>
      <vt:lpstr>Experiment Design</vt:lpstr>
      <vt:lpstr>Peer Communication Leads to Better Work</vt:lpstr>
      <vt:lpstr>Long-term Performance Might Not Improve</vt:lpstr>
      <vt:lpstr>Does Diversity in Communication Help?</vt:lpstr>
      <vt:lpstr>Does Diversity in Communication Help?</vt:lpstr>
      <vt:lpstr>Does Diversity in Communication Help?</vt:lpstr>
      <vt:lpstr>Peer Communication and Network</vt:lpstr>
      <vt:lpstr>Discussion</vt:lpstr>
      <vt:lpstr>Hard but Important Questions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417T Introduction to Machine Learning</dc:title>
  <dc:creator>Ho, Chien-Ju</dc:creator>
  <cp:lastModifiedBy>Microsoft Office User</cp:lastModifiedBy>
  <cp:revision>2479</cp:revision>
  <cp:lastPrinted>2019-09-30T20:15:22Z</cp:lastPrinted>
  <dcterms:created xsi:type="dcterms:W3CDTF">2017-08-24T15:35:37Z</dcterms:created>
  <dcterms:modified xsi:type="dcterms:W3CDTF">2022-10-24T22:51:16Z</dcterms:modified>
</cp:coreProperties>
</file>